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19"/>
  </p:notesMasterIdLst>
  <p:sldIdLst>
    <p:sldId id="547" r:id="rId3"/>
    <p:sldId id="510" r:id="rId4"/>
    <p:sldId id="516" r:id="rId5"/>
    <p:sldId id="556" r:id="rId6"/>
    <p:sldId id="532" r:id="rId7"/>
    <p:sldId id="531" r:id="rId8"/>
    <p:sldId id="540" r:id="rId9"/>
    <p:sldId id="537" r:id="rId10"/>
    <p:sldId id="538" r:id="rId11"/>
    <p:sldId id="550" r:id="rId12"/>
    <p:sldId id="544" r:id="rId13"/>
    <p:sldId id="546" r:id="rId14"/>
    <p:sldId id="545" r:id="rId15"/>
    <p:sldId id="554" r:id="rId16"/>
    <p:sldId id="501" r:id="rId17"/>
    <p:sldId id="557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9933"/>
    <a:srgbClr val="AFF22A"/>
    <a:srgbClr val="996633"/>
    <a:srgbClr val="CC9900"/>
    <a:srgbClr val="CC6600"/>
    <a:srgbClr val="33CC33"/>
    <a:srgbClr val="66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6296" autoAdjust="0"/>
  </p:normalViewPr>
  <p:slideViewPr>
    <p:cSldViewPr>
      <p:cViewPr varScale="1">
        <p:scale>
          <a:sx n="113" d="100"/>
          <a:sy n="113" d="100"/>
        </p:scale>
        <p:origin x="312" y="10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639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58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705" y="92710"/>
            <a:ext cx="242633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整理与复习（</a:t>
            </a:r>
            <a:r>
              <a:rPr lang="en-US" altLang="zh-CN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CCA4F0B-6A15-4A42-8AE7-E70148577B15}"/>
              </a:ext>
            </a:extLst>
          </p:cNvPr>
          <p:cNvGrpSpPr/>
          <p:nvPr userDrawn="1"/>
        </p:nvGrpSpPr>
        <p:grpSpPr>
          <a:xfrm>
            <a:off x="7964327" y="4732282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096D496-CBAF-413C-B44D-A35EF753E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4EBC8F36-7A87-4398-BF68-2EC40BA7BC9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1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&#36229;&#38142;&#25509;/&#38271;&#26041;&#24418;&#26059;&#36716;&#25104;&#22278;&#26609;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30" name="矩形 2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33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矩形 35"/>
          <p:cNvSpPr/>
          <p:nvPr/>
        </p:nvSpPr>
        <p:spPr>
          <a:xfrm>
            <a:off x="912693" y="519703"/>
            <a:ext cx="2711320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整理与复习</a:t>
            </a:r>
          </a:p>
        </p:txBody>
      </p:sp>
      <p:pic>
        <p:nvPicPr>
          <p:cNvPr id="37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单圆角矩形 37"/>
          <p:cNvSpPr/>
          <p:nvPr/>
        </p:nvSpPr>
        <p:spPr>
          <a:xfrm>
            <a:off x="2123728" y="3723878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单圆角矩形 38"/>
          <p:cNvSpPr/>
          <p:nvPr/>
        </p:nvSpPr>
        <p:spPr>
          <a:xfrm>
            <a:off x="4794705" y="3025526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单圆角矩形 39"/>
          <p:cNvSpPr/>
          <p:nvPr/>
        </p:nvSpPr>
        <p:spPr>
          <a:xfrm>
            <a:off x="2123728" y="3075806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单圆角矩形 40"/>
          <p:cNvSpPr/>
          <p:nvPr/>
        </p:nvSpPr>
        <p:spPr>
          <a:xfrm>
            <a:off x="4788024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42" name="圆角矩形 41">
            <a:hlinkClick r:id="rId3" action="ppaction://hlinksldjump"/>
          </p:cNvPr>
          <p:cNvSpPr/>
          <p:nvPr/>
        </p:nvSpPr>
        <p:spPr>
          <a:xfrm>
            <a:off x="2146049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整体回顾</a:t>
            </a:r>
          </a:p>
        </p:txBody>
      </p:sp>
      <p:sp>
        <p:nvSpPr>
          <p:cNvPr id="43" name="圆角矩形 42">
            <a:hlinkClick r:id="rId4" action="ppaction://hlinksldjump"/>
          </p:cNvPr>
          <p:cNvSpPr/>
          <p:nvPr/>
        </p:nvSpPr>
        <p:spPr>
          <a:xfrm>
            <a:off x="4849029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知识梳理</a:t>
            </a:r>
          </a:p>
        </p:txBody>
      </p:sp>
      <p:sp>
        <p:nvSpPr>
          <p:cNvPr id="44" name="圆角矩形 43">
            <a:hlinkClick r:id="rId5" action="ppaction://hlinksldjump"/>
          </p:cNvPr>
          <p:cNvSpPr/>
          <p:nvPr/>
        </p:nvSpPr>
        <p:spPr>
          <a:xfrm>
            <a:off x="4857293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课后作业</a:t>
            </a:r>
          </a:p>
        </p:txBody>
      </p:sp>
      <p:sp>
        <p:nvSpPr>
          <p:cNvPr id="45" name="圆角矩形 44">
            <a:hlinkClick r:id="rId6" action="ppaction://hlinksldjump"/>
          </p:cNvPr>
          <p:cNvSpPr/>
          <p:nvPr/>
        </p:nvSpPr>
        <p:spPr>
          <a:xfrm>
            <a:off x="2231964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</a:rPr>
              <a:t>综合运用</a:t>
            </a:r>
          </a:p>
        </p:txBody>
      </p:sp>
      <p:sp>
        <p:nvSpPr>
          <p:cNvPr id="46" name="矩形 45"/>
          <p:cNvSpPr/>
          <p:nvPr/>
        </p:nvSpPr>
        <p:spPr>
          <a:xfrm>
            <a:off x="1210738" y="1435155"/>
            <a:ext cx="6512039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整理与复习（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495609" y="339502"/>
            <a:ext cx="418440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填上适当的体积单位。</a:t>
            </a: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395536" y="1964211"/>
            <a:ext cx="856895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）一个鞋盒约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）一个水杯的容积约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395536" y="2972323"/>
            <a:ext cx="856895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）一间教室约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180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 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）一本字典约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3167336" y="1923678"/>
            <a:ext cx="900608" cy="50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8081139" y="1898310"/>
            <a:ext cx="900608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3563888" y="2930122"/>
            <a:ext cx="900608" cy="50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15"/>
          <p:cNvSpPr txBox="1">
            <a:spLocks noChangeArrowheads="1"/>
          </p:cNvSpPr>
          <p:nvPr/>
        </p:nvSpPr>
        <p:spPr bwMode="auto">
          <a:xfrm>
            <a:off x="7524328" y="2949375"/>
            <a:ext cx="900608" cy="50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539552" y="1059582"/>
            <a:ext cx="824542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长方体的高一定，底面积越大，体积越大。（　　）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两个表面积相等的长方体，它们的体积也一定相等。（　　）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冰箱的容积就是冰箱的体积。（　　）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正方体的棱长扩大到原来的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倍，体积就扩大到原来的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16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倍。（　　）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体积单位之间的进率都是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　　）</a:t>
            </a:r>
          </a:p>
        </p:txBody>
      </p:sp>
      <p:sp>
        <p:nvSpPr>
          <p:cNvPr id="33" name="矩形 32"/>
          <p:cNvSpPr/>
          <p:nvPr/>
        </p:nvSpPr>
        <p:spPr>
          <a:xfrm>
            <a:off x="554092" y="339502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判断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下面的说法对吗？</a:t>
            </a:r>
            <a:endParaRPr lang="zh-CN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904656" y="98757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96389" y="163564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11605" y="225410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895981" y="285978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727629" y="347268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0" grpId="0"/>
      <p:bldP spid="41" grpId="0"/>
      <p:bldP spid="42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395536" y="339502"/>
            <a:ext cx="4824536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计算下图立体图形的体积。</a:t>
            </a:r>
          </a:p>
        </p:txBody>
      </p:sp>
      <p:pic>
        <p:nvPicPr>
          <p:cNvPr id="8194" name="图片 3" descr="说明: 15GGA5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691680" y="1131590"/>
            <a:ext cx="1512168" cy="1207559"/>
          </a:xfrm>
          <a:prstGeom prst="rect">
            <a:avLst/>
          </a:prstGeom>
          <a:noFill/>
        </p:spPr>
      </p:pic>
      <p:pic>
        <p:nvPicPr>
          <p:cNvPr id="8193" name="图片 4" descr="说明: 62A"/>
          <p:cNvPicPr>
            <a:picLocks noChangeAspect="1" noChangeArrowheads="1"/>
          </p:cNvPicPr>
          <p:nvPr/>
        </p:nvPicPr>
        <p:blipFill>
          <a:blip r:embed="rId4" r:link="rId3" cstate="print"/>
          <a:srcRect/>
          <a:stretch>
            <a:fillRect/>
          </a:stretch>
        </p:blipFill>
        <p:spPr bwMode="auto">
          <a:xfrm>
            <a:off x="5004048" y="1131590"/>
            <a:ext cx="1080120" cy="1298571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253365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092431" y="2571750"/>
            <a:ext cx="2687481" cy="13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 = a³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=1.8³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=5.832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4692831" y="2589982"/>
            <a:ext cx="2687481" cy="13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=15×15×30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=6750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539552" y="339502"/>
            <a:ext cx="8160089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把一个棱长为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厘米的正方体钢坯重新锻造成高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厘米的长方体钢材，锻造后的钢材长多少米？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827584" y="1995686"/>
            <a:ext cx="7656033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锻造前后的体积是不变的。所以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en-US" sz="28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 V</a:t>
            </a:r>
            <a:r>
              <a:rPr lang="zh-CN" altLang="en-US" sz="28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043609" y="2671145"/>
            <a:ext cx="3528392" cy="13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en-US" sz="24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  <a:r>
              <a:rPr lang="en-US" altLang="zh-CN" sz="24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a³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= 30³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=27000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5220072" y="2643758"/>
            <a:ext cx="288032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 = V</a:t>
            </a:r>
            <a:r>
              <a:rPr lang="zh-CN" altLang="en-US" sz="24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b÷h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27000÷5÷4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1350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13.5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115616" y="4034210"/>
            <a:ext cx="5028249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答：锻造后的钢材长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13.5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561374" y="331366"/>
            <a:ext cx="823274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如图，一个长方体的长是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厘米，宽是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厘米、高是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厘米，把它裁成一个最大的正方体，正方体的体积是多少？这个长方体可以裁成多少个这样的正方体？</a:t>
            </a:r>
          </a:p>
        </p:txBody>
      </p:sp>
      <p:sp>
        <p:nvSpPr>
          <p:cNvPr id="16" name="立方体 15"/>
          <p:cNvSpPr/>
          <p:nvPr/>
        </p:nvSpPr>
        <p:spPr>
          <a:xfrm>
            <a:off x="6228184" y="2499742"/>
            <a:ext cx="2160240" cy="57606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4" name="矩形 23"/>
          <p:cNvSpPr/>
          <p:nvPr/>
        </p:nvSpPr>
        <p:spPr>
          <a:xfrm>
            <a:off x="7031885" y="300379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endParaRPr lang="zh-CN" altLang="en-US" b="1" dirty="0"/>
          </a:p>
        </p:txBody>
      </p:sp>
      <p:sp>
        <p:nvSpPr>
          <p:cNvPr id="25" name="矩形 24"/>
          <p:cNvSpPr/>
          <p:nvPr/>
        </p:nvSpPr>
        <p:spPr>
          <a:xfrm>
            <a:off x="8193886" y="285978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b="1" dirty="0"/>
          </a:p>
        </p:txBody>
      </p:sp>
      <p:sp>
        <p:nvSpPr>
          <p:cNvPr id="26" name="矩形 25"/>
          <p:cNvSpPr/>
          <p:nvPr/>
        </p:nvSpPr>
        <p:spPr>
          <a:xfrm>
            <a:off x="8388424" y="249974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b="1" dirty="0"/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755576" y="2355726"/>
            <a:ext cx="259228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从图中可以判断正方体的棱长是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3491880" y="2283718"/>
            <a:ext cx="2160240" cy="136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 = a³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3³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=27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755576" y="3651870"/>
            <a:ext cx="684076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长上可以摆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个正方体，所以只能裁成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个正方体。</a:t>
            </a: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827584" y="4083918"/>
            <a:ext cx="684076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答：正方体的体积是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27cm³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，可以裁成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个正方体。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/>
      <p:bldP spid="25" grpId="0"/>
      <p:bldP spid="26" grpId="0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0EF5CC4-98DE-4596-92B1-910E5A8B77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0C5405C5-D548-463C-8FA3-548E48DB4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1035354" y="1419622"/>
            <a:ext cx="576064" cy="2603956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体积和容积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475514" y="1923678"/>
            <a:ext cx="2448272" cy="1055608"/>
          </a:xfrm>
          <a:prstGeom prst="round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体积和容积的单位以及进率</a:t>
            </a:r>
          </a:p>
        </p:txBody>
      </p:sp>
      <p:sp>
        <p:nvSpPr>
          <p:cNvPr id="22" name="圆角矩形 21">
            <a:hlinkClick r:id="rId2" action="ppaction://hlinksldjump"/>
          </p:cNvPr>
          <p:cNvSpPr/>
          <p:nvPr/>
        </p:nvSpPr>
        <p:spPr>
          <a:xfrm>
            <a:off x="2475514" y="843558"/>
            <a:ext cx="3099762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体积和容积的定义</a:t>
            </a:r>
          </a:p>
        </p:txBody>
      </p:sp>
      <p:sp>
        <p:nvSpPr>
          <p:cNvPr id="27" name="左大括号 26"/>
          <p:cNvSpPr/>
          <p:nvPr/>
        </p:nvSpPr>
        <p:spPr>
          <a:xfrm rot="10800000" flipH="1">
            <a:off x="1827442" y="1131590"/>
            <a:ext cx="324035" cy="2808312"/>
          </a:xfrm>
          <a:prstGeom prst="leftBrace">
            <a:avLst>
              <a:gd name="adj1" fmla="val 71227"/>
              <a:gd name="adj2" fmla="val 49683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2475514" y="3507854"/>
            <a:ext cx="1674584" cy="578882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体积公式</a:t>
            </a:r>
          </a:p>
        </p:txBody>
      </p:sp>
      <p:sp>
        <p:nvSpPr>
          <p:cNvPr id="32" name="左大括号 31"/>
          <p:cNvSpPr/>
          <p:nvPr/>
        </p:nvSpPr>
        <p:spPr>
          <a:xfrm rot="10800000" flipH="1">
            <a:off x="5139810" y="1779661"/>
            <a:ext cx="216024" cy="1224136"/>
          </a:xfrm>
          <a:prstGeom prst="leftBrace">
            <a:avLst>
              <a:gd name="adj1" fmla="val 71227"/>
              <a:gd name="adj2" fmla="val 4945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圆角矩形 32">
            <a:hlinkClick r:id="rId2" action="ppaction://hlinksldjump"/>
          </p:cNvPr>
          <p:cNvSpPr/>
          <p:nvPr/>
        </p:nvSpPr>
        <p:spPr>
          <a:xfrm>
            <a:off x="5509380" y="1779662"/>
            <a:ext cx="2086956" cy="510778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圆角矩形 33">
            <a:hlinkClick r:id="rId2" action="ppaction://hlinksldjump"/>
          </p:cNvPr>
          <p:cNvSpPr/>
          <p:nvPr/>
        </p:nvSpPr>
        <p:spPr>
          <a:xfrm>
            <a:off x="5867758" y="2493020"/>
            <a:ext cx="1006966" cy="510778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左大括号 34"/>
          <p:cNvSpPr/>
          <p:nvPr/>
        </p:nvSpPr>
        <p:spPr>
          <a:xfrm rot="10800000" flipH="1">
            <a:off x="4347723" y="3219822"/>
            <a:ext cx="216024" cy="1224136"/>
          </a:xfrm>
          <a:prstGeom prst="leftBrace">
            <a:avLst>
              <a:gd name="adj1" fmla="val 71227"/>
              <a:gd name="adj2" fmla="val 4945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圆角矩形 35">
            <a:hlinkClick r:id="rId2" action="ppaction://hlinksldjump"/>
          </p:cNvPr>
          <p:cNvSpPr/>
          <p:nvPr/>
        </p:nvSpPr>
        <p:spPr>
          <a:xfrm>
            <a:off x="4725378" y="3219822"/>
            <a:ext cx="1214129" cy="510778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en-US" sz="24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圆角矩形 36">
            <a:hlinkClick r:id="rId2" action="ppaction://hlinksldjump"/>
          </p:cNvPr>
          <p:cNvSpPr/>
          <p:nvPr/>
        </p:nvSpPr>
        <p:spPr>
          <a:xfrm>
            <a:off x="4805869" y="3933180"/>
            <a:ext cx="1054021" cy="510778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</a:t>
            </a:r>
            <a:r>
              <a:rPr lang="zh-CN" altLang="en-US" sz="2400" b="1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=a³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左大括号 37"/>
          <p:cNvSpPr/>
          <p:nvPr/>
        </p:nvSpPr>
        <p:spPr>
          <a:xfrm rot="10800000">
            <a:off x="6219930" y="3219822"/>
            <a:ext cx="216023" cy="1224136"/>
          </a:xfrm>
          <a:prstGeom prst="leftBrace">
            <a:avLst>
              <a:gd name="adj1" fmla="val 71227"/>
              <a:gd name="adj2" fmla="val 49450"/>
            </a:avLst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圆角矩形 38">
            <a:hlinkClick r:id="rId2" action="ppaction://hlinksldjump"/>
          </p:cNvPr>
          <p:cNvSpPr/>
          <p:nvPr/>
        </p:nvSpPr>
        <p:spPr>
          <a:xfrm>
            <a:off x="6606069" y="3579862"/>
            <a:ext cx="853438" cy="510778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  <a:noFill/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整体回顾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2" grpId="0"/>
      <p:bldP spid="27" grpId="0" animBg="1"/>
      <p:bldP spid="31" grpId="0"/>
      <p:bldP spid="32" grpId="0" animBg="1"/>
      <p:bldP spid="33" grpId="0"/>
      <p:bldP spid="34" grpId="0"/>
      <p:bldP spid="35" grpId="0" animBg="1"/>
      <p:bldP spid="36" grpId="0"/>
      <p:bldP spid="37" grpId="0"/>
      <p:bldP spid="38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>
            <a:hlinkClick r:id="rId2" action="ppaction://hlinkfile"/>
          </p:cNvPr>
          <p:cNvSpPr/>
          <p:nvPr/>
        </p:nvSpPr>
        <p:spPr>
          <a:xfrm>
            <a:off x="2920335" y="483518"/>
            <a:ext cx="4347631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体积单位之间的进率</a:t>
            </a:r>
          </a:p>
        </p:txBody>
      </p:sp>
      <p:sp>
        <p:nvSpPr>
          <p:cNvPr id="39" name="立方体 38"/>
          <p:cNvSpPr/>
          <p:nvPr/>
        </p:nvSpPr>
        <p:spPr>
          <a:xfrm>
            <a:off x="636960" y="1491630"/>
            <a:ext cx="1500198" cy="150019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0" name="矩形 39"/>
          <p:cNvSpPr/>
          <p:nvPr/>
        </p:nvSpPr>
        <p:spPr>
          <a:xfrm>
            <a:off x="922712" y="2634638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b="1" dirty="0"/>
          </a:p>
        </p:txBody>
      </p:sp>
      <p:sp>
        <p:nvSpPr>
          <p:cNvPr id="41" name="矩形 40"/>
          <p:cNvSpPr/>
          <p:nvPr/>
        </p:nvSpPr>
        <p:spPr>
          <a:xfrm>
            <a:off x="1708530" y="206313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79717"/>
            <a:ext cx="1143008" cy="177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extBox 42"/>
          <p:cNvSpPr txBox="1"/>
          <p:nvPr/>
        </p:nvSpPr>
        <p:spPr>
          <a:xfrm>
            <a:off x="2915816" y="1317997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55776" y="1906255"/>
            <a:ext cx="6048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每条棱上可以摆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的小正方体。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411760" y="2470125"/>
            <a:ext cx="6516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大正方体中可以摆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个小正方体，即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31840" y="300379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1dm³ = 1000cm³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55976" y="3507854"/>
            <a:ext cx="776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1L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37234" y="3507854"/>
            <a:ext cx="1563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1000mL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28278" y="350785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 animBg="1"/>
      <p:bldP spid="40" grpId="0"/>
      <p:bldP spid="41" grpId="0"/>
      <p:bldP spid="43" grpId="0"/>
      <p:bldP spid="44" grpId="0"/>
      <p:bldP spid="45" grpId="0"/>
      <p:bldP spid="46" grpId="0"/>
      <p:bldP spid="47" grpId="1"/>
      <p:bldP spid="48" grpId="1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555649" y="483518"/>
            <a:ext cx="4304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还可以这样进行推导。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67944" y="1275606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1822053"/>
            <a:ext cx="298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1m³=1m × 1m × 1m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6033" y="2254101"/>
            <a:ext cx="2980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=10dm×10dm ×10dm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2758157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=1000dm³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1596" y="3376612"/>
            <a:ext cx="2823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所以：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1m³=1000dm³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1331640" y="1563638"/>
            <a:ext cx="1714512" cy="171451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5" name="矩形 14"/>
          <p:cNvSpPr/>
          <p:nvPr/>
        </p:nvSpPr>
        <p:spPr>
          <a:xfrm>
            <a:off x="1619672" y="3190205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endParaRPr lang="zh-CN" alt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843808" y="3838277"/>
            <a:ext cx="5447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相邻两个体积单位之间的进率是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圆角矩形 50"/>
          <p:cNvSpPr/>
          <p:nvPr/>
        </p:nvSpPr>
        <p:spPr>
          <a:xfrm>
            <a:off x="3131840" y="411510"/>
            <a:ext cx="3515719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体积公式的推导</a:t>
            </a:r>
          </a:p>
        </p:txBody>
      </p:sp>
      <p:sp>
        <p:nvSpPr>
          <p:cNvPr id="52" name="立方体 51"/>
          <p:cNvSpPr/>
          <p:nvPr/>
        </p:nvSpPr>
        <p:spPr>
          <a:xfrm>
            <a:off x="1835696" y="1923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3" name="TextBox 52"/>
          <p:cNvSpPr txBox="1"/>
          <p:nvPr/>
        </p:nvSpPr>
        <p:spPr>
          <a:xfrm>
            <a:off x="611560" y="1131590"/>
            <a:ext cx="637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的小正方体拼成一个长方体。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55576" y="1955616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拼法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</a:p>
        </p:txBody>
      </p:sp>
      <p:sp>
        <p:nvSpPr>
          <p:cNvPr id="62" name="立方体 61"/>
          <p:cNvSpPr/>
          <p:nvPr/>
        </p:nvSpPr>
        <p:spPr>
          <a:xfrm>
            <a:off x="2098328" y="1923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3" name="立方体 62"/>
          <p:cNvSpPr/>
          <p:nvPr/>
        </p:nvSpPr>
        <p:spPr>
          <a:xfrm>
            <a:off x="2364130" y="1923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4" name="立方体 63"/>
          <p:cNvSpPr/>
          <p:nvPr/>
        </p:nvSpPr>
        <p:spPr>
          <a:xfrm>
            <a:off x="2627784" y="1923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5" name="立方体 64"/>
          <p:cNvSpPr/>
          <p:nvPr/>
        </p:nvSpPr>
        <p:spPr>
          <a:xfrm>
            <a:off x="2901527" y="1924241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6" name="立方体 65"/>
          <p:cNvSpPr/>
          <p:nvPr/>
        </p:nvSpPr>
        <p:spPr>
          <a:xfrm>
            <a:off x="3170507" y="1923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7" name="TextBox 66"/>
          <p:cNvSpPr txBox="1"/>
          <p:nvPr/>
        </p:nvSpPr>
        <p:spPr>
          <a:xfrm>
            <a:off x="3923928" y="1883608"/>
            <a:ext cx="4673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长方体的长宽高是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。体积是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立方体 67"/>
          <p:cNvSpPr/>
          <p:nvPr/>
        </p:nvSpPr>
        <p:spPr>
          <a:xfrm>
            <a:off x="1835696" y="264375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69" name="TextBox 68"/>
          <p:cNvSpPr txBox="1"/>
          <p:nvPr/>
        </p:nvSpPr>
        <p:spPr>
          <a:xfrm>
            <a:off x="755576" y="2675696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拼法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</a:p>
        </p:txBody>
      </p:sp>
      <p:sp>
        <p:nvSpPr>
          <p:cNvPr id="70" name="立方体 69"/>
          <p:cNvSpPr/>
          <p:nvPr/>
        </p:nvSpPr>
        <p:spPr>
          <a:xfrm>
            <a:off x="2098328" y="264375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1" name="立方体 70"/>
          <p:cNvSpPr/>
          <p:nvPr/>
        </p:nvSpPr>
        <p:spPr>
          <a:xfrm>
            <a:off x="1754162" y="272052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2" name="立方体 71"/>
          <p:cNvSpPr/>
          <p:nvPr/>
        </p:nvSpPr>
        <p:spPr>
          <a:xfrm>
            <a:off x="2014179" y="2725292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3" name="立方体 72"/>
          <p:cNvSpPr/>
          <p:nvPr/>
        </p:nvSpPr>
        <p:spPr>
          <a:xfrm>
            <a:off x="1655265" y="2812152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4" name="立方体 73"/>
          <p:cNvSpPr/>
          <p:nvPr/>
        </p:nvSpPr>
        <p:spPr>
          <a:xfrm>
            <a:off x="1924245" y="281158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5" name="TextBox 74"/>
          <p:cNvSpPr txBox="1"/>
          <p:nvPr/>
        </p:nvSpPr>
        <p:spPr>
          <a:xfrm>
            <a:off x="3923928" y="2571750"/>
            <a:ext cx="4673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长方体的长宽高是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。体积是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771800" y="3435846"/>
            <a:ext cx="3743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  <p:bldP spid="53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 animBg="1"/>
      <p:bldP spid="69" grpId="0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611560" y="1347614"/>
            <a:ext cx="7303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正方体是特殊的长方体，所以正方体体积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2" name="立方体 41"/>
          <p:cNvSpPr/>
          <p:nvPr/>
        </p:nvSpPr>
        <p:spPr>
          <a:xfrm>
            <a:off x="6481712" y="2127895"/>
            <a:ext cx="1584176" cy="57606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800" b="1"/>
          </a:p>
        </p:txBody>
      </p:sp>
      <p:sp>
        <p:nvSpPr>
          <p:cNvPr id="43" name="TextBox 42"/>
          <p:cNvSpPr txBox="1"/>
          <p:nvPr/>
        </p:nvSpPr>
        <p:spPr>
          <a:xfrm>
            <a:off x="1115616" y="1995686"/>
            <a:ext cx="3743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sp>
        <p:nvSpPr>
          <p:cNvPr id="44" name="矩形 43"/>
          <p:cNvSpPr/>
          <p:nvPr/>
        </p:nvSpPr>
        <p:spPr>
          <a:xfrm>
            <a:off x="6981606" y="2684214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1800" b="1" dirty="0"/>
          </a:p>
        </p:txBody>
      </p:sp>
      <p:sp>
        <p:nvSpPr>
          <p:cNvPr id="45" name="矩形 44"/>
          <p:cNvSpPr/>
          <p:nvPr/>
        </p:nvSpPr>
        <p:spPr>
          <a:xfrm>
            <a:off x="7904620" y="2522439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endParaRPr lang="zh-CN" altLang="en-US" sz="1800" b="1" dirty="0"/>
          </a:p>
        </p:txBody>
      </p:sp>
      <p:sp>
        <p:nvSpPr>
          <p:cNvPr id="46" name="矩形 45"/>
          <p:cNvSpPr/>
          <p:nvPr/>
        </p:nvSpPr>
        <p:spPr>
          <a:xfrm>
            <a:off x="7596336" y="2343919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zh-CN" altLang="en-US" sz="1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140872" y="2531680"/>
            <a:ext cx="4371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067694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1124242" y="3035736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39552" y="843558"/>
            <a:ext cx="8064896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正方体的棱长之和是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36cm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，它的体积是多少？</a:t>
            </a:r>
          </a:p>
        </p:txBody>
      </p:sp>
      <p:sp>
        <p:nvSpPr>
          <p:cNvPr id="18" name="立方体 17"/>
          <p:cNvSpPr/>
          <p:nvPr/>
        </p:nvSpPr>
        <p:spPr>
          <a:xfrm>
            <a:off x="6300192" y="2499742"/>
            <a:ext cx="1152128" cy="115212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1115616" y="1419622"/>
            <a:ext cx="612068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正方体共有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条棱，每条棱都是一样长的。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1475656" y="1995686"/>
            <a:ext cx="208823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36÷12=3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1475656" y="2398117"/>
            <a:ext cx="2088232" cy="142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 = a³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3×3×3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27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331640" y="3692403"/>
            <a:ext cx="352839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答：它的体积是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27cm³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综合运用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0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539552" y="339502"/>
            <a:ext cx="7776864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用体积是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1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厘米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rPr>
              <a:t>³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的小正方体摆成体积是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24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厘米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</a:rPr>
              <a:t>³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的长方体，可以一排摆（　）个，摆（　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 </a:t>
            </a:r>
            <a:r>
              <a:rPr lang="zh-CN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/>
              </a:rPr>
              <a:t>）排，摆（　）层。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637912" y="1995686"/>
            <a:ext cx="8038544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24cm³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，说明一共使用了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sp>
        <p:nvSpPr>
          <p:cNvPr id="41" name="TextBox 15"/>
          <p:cNvSpPr txBox="1">
            <a:spLocks noChangeArrowheads="1"/>
          </p:cNvSpPr>
          <p:nvPr/>
        </p:nvSpPr>
        <p:spPr bwMode="auto">
          <a:xfrm>
            <a:off x="2051720" y="2715766"/>
            <a:ext cx="3024336" cy="50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24cm³=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2051720" y="3363838"/>
            <a:ext cx="3024336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 = 4×3×2</a:t>
            </a:r>
          </a:p>
        </p:txBody>
      </p:sp>
      <p:sp>
        <p:nvSpPr>
          <p:cNvPr id="43" name="立方体 42"/>
          <p:cNvSpPr/>
          <p:nvPr/>
        </p:nvSpPr>
        <p:spPr>
          <a:xfrm>
            <a:off x="7019701" y="334784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立方体 43"/>
          <p:cNvSpPr/>
          <p:nvPr/>
        </p:nvSpPr>
        <p:spPr>
          <a:xfrm>
            <a:off x="7282333" y="334784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立方体 44"/>
          <p:cNvSpPr/>
          <p:nvPr/>
        </p:nvSpPr>
        <p:spPr>
          <a:xfrm>
            <a:off x="7548135" y="334784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立方体 45"/>
          <p:cNvSpPr/>
          <p:nvPr/>
        </p:nvSpPr>
        <p:spPr>
          <a:xfrm>
            <a:off x="7811789" y="3347849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立方体 48"/>
          <p:cNvSpPr/>
          <p:nvPr/>
        </p:nvSpPr>
        <p:spPr>
          <a:xfrm>
            <a:off x="6931019" y="3437087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立方体 49"/>
          <p:cNvSpPr/>
          <p:nvPr/>
        </p:nvSpPr>
        <p:spPr>
          <a:xfrm>
            <a:off x="7193651" y="3437087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立方体 50"/>
          <p:cNvSpPr/>
          <p:nvPr/>
        </p:nvSpPr>
        <p:spPr>
          <a:xfrm>
            <a:off x="7459453" y="3437087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立方体 51"/>
          <p:cNvSpPr/>
          <p:nvPr/>
        </p:nvSpPr>
        <p:spPr>
          <a:xfrm>
            <a:off x="7723107" y="3437087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立方体 52"/>
          <p:cNvSpPr/>
          <p:nvPr/>
        </p:nvSpPr>
        <p:spPr>
          <a:xfrm>
            <a:off x="6845904" y="3521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立方体 53"/>
          <p:cNvSpPr/>
          <p:nvPr/>
        </p:nvSpPr>
        <p:spPr>
          <a:xfrm>
            <a:off x="7108536" y="3521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立方体 54"/>
          <p:cNvSpPr/>
          <p:nvPr/>
        </p:nvSpPr>
        <p:spPr>
          <a:xfrm>
            <a:off x="7374338" y="3521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立方体 55"/>
          <p:cNvSpPr/>
          <p:nvPr/>
        </p:nvSpPr>
        <p:spPr>
          <a:xfrm>
            <a:off x="7637992" y="3521678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立方体 68"/>
          <p:cNvSpPr/>
          <p:nvPr/>
        </p:nvSpPr>
        <p:spPr>
          <a:xfrm>
            <a:off x="7020272" y="3075806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立方体 69"/>
          <p:cNvSpPr/>
          <p:nvPr/>
        </p:nvSpPr>
        <p:spPr>
          <a:xfrm>
            <a:off x="7282904" y="3075806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立方体 70"/>
          <p:cNvSpPr/>
          <p:nvPr/>
        </p:nvSpPr>
        <p:spPr>
          <a:xfrm>
            <a:off x="7548706" y="3075806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立方体 71"/>
          <p:cNvSpPr/>
          <p:nvPr/>
        </p:nvSpPr>
        <p:spPr>
          <a:xfrm>
            <a:off x="7812360" y="3075806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立方体 72"/>
          <p:cNvSpPr/>
          <p:nvPr/>
        </p:nvSpPr>
        <p:spPr>
          <a:xfrm>
            <a:off x="6931590" y="3165044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立方体 73"/>
          <p:cNvSpPr/>
          <p:nvPr/>
        </p:nvSpPr>
        <p:spPr>
          <a:xfrm>
            <a:off x="7194222" y="3165044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立方体 74"/>
          <p:cNvSpPr/>
          <p:nvPr/>
        </p:nvSpPr>
        <p:spPr>
          <a:xfrm>
            <a:off x="7460024" y="3165044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立方体 75"/>
          <p:cNvSpPr/>
          <p:nvPr/>
        </p:nvSpPr>
        <p:spPr>
          <a:xfrm>
            <a:off x="7723678" y="3165044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立方体 76"/>
          <p:cNvSpPr/>
          <p:nvPr/>
        </p:nvSpPr>
        <p:spPr>
          <a:xfrm>
            <a:off x="6846475" y="3249635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立方体 77"/>
          <p:cNvSpPr/>
          <p:nvPr/>
        </p:nvSpPr>
        <p:spPr>
          <a:xfrm>
            <a:off x="7109107" y="3249635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立方体 78"/>
          <p:cNvSpPr/>
          <p:nvPr/>
        </p:nvSpPr>
        <p:spPr>
          <a:xfrm>
            <a:off x="7374909" y="3249635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立方体 79"/>
          <p:cNvSpPr/>
          <p:nvPr/>
        </p:nvSpPr>
        <p:spPr>
          <a:xfrm>
            <a:off x="7638563" y="3249635"/>
            <a:ext cx="360040" cy="360040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15"/>
          <p:cNvSpPr txBox="1">
            <a:spLocks noChangeArrowheads="1"/>
          </p:cNvSpPr>
          <p:nvPr/>
        </p:nvSpPr>
        <p:spPr bwMode="auto">
          <a:xfrm>
            <a:off x="6156176" y="886849"/>
            <a:ext cx="432048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82" name="TextBox 15"/>
          <p:cNvSpPr txBox="1">
            <a:spLocks noChangeArrowheads="1"/>
          </p:cNvSpPr>
          <p:nvPr/>
        </p:nvSpPr>
        <p:spPr bwMode="auto">
          <a:xfrm>
            <a:off x="1187624" y="1575205"/>
            <a:ext cx="43204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83" name="TextBox 15"/>
          <p:cNvSpPr txBox="1">
            <a:spLocks noChangeArrowheads="1"/>
          </p:cNvSpPr>
          <p:nvPr/>
        </p:nvSpPr>
        <p:spPr bwMode="auto">
          <a:xfrm>
            <a:off x="3707904" y="1563637"/>
            <a:ext cx="43204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84" name="TextBox 15"/>
          <p:cNvSpPr txBox="1">
            <a:spLocks noChangeArrowheads="1"/>
          </p:cNvSpPr>
          <p:nvPr/>
        </p:nvSpPr>
        <p:spPr bwMode="auto">
          <a:xfrm>
            <a:off x="1259632" y="4069170"/>
            <a:ext cx="7200800" cy="53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同学们，你们还有其他的摆法吗？请和同学们交流。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41" grpId="0"/>
      <p:bldP spid="42" grpId="0"/>
      <p:bldP spid="43" grpId="0" animBg="1"/>
      <p:bldP spid="44" grpId="0" animBg="1"/>
      <p:bldP spid="45" grpId="0" animBg="1"/>
      <p:bldP spid="4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467544" y="623982"/>
            <a:ext cx="8208912" cy="384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选择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合适的答案。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的正方体的表面积和体积比较（　　　）。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、一样大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、体积大　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、无法比较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相邻两个体积单位的进率是（　　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B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C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³表示（　　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a+a+a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pt-BR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一个长方体水箱，求这个水箱能装水多少升，是求它的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A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容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积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B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、表面积　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C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体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积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6521802" y="1020852"/>
            <a:ext cx="504056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4994394" y="1695294"/>
            <a:ext cx="504056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2176046" y="2475419"/>
            <a:ext cx="504056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99592" y="3599234"/>
            <a:ext cx="504056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全屏显示(16:9)</PresentationFormat>
  <Paragraphs>129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2019-10-18T08:23:40Z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